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774-8BC4-4553-A351-DEBB5C944D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191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94022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06168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2800"/>
            </a:lvl1pPr>
            <a:lvl2pPr>
              <a:lnSpc>
                <a:spcPct val="100000"/>
              </a:lnSpc>
              <a:spcBef>
                <a:spcPts val="1000"/>
              </a:spcBef>
              <a:defRPr sz="2800"/>
            </a:lvl2pPr>
            <a:lvl3pPr>
              <a:lnSpc>
                <a:spcPct val="100000"/>
              </a:lnSpc>
              <a:spcBef>
                <a:spcPts val="1000"/>
              </a:spcBef>
              <a:defRPr sz="2800"/>
            </a:lvl3pPr>
            <a:lvl4pPr>
              <a:lnSpc>
                <a:spcPct val="100000"/>
              </a:lnSpc>
              <a:spcBef>
                <a:spcPts val="1000"/>
              </a:spcBef>
              <a:defRPr sz="2800"/>
            </a:lvl4pPr>
            <a:lvl5pPr>
              <a:lnSpc>
                <a:spcPct val="100000"/>
              </a:lnSpc>
              <a:spcBef>
                <a:spcPts val="1000"/>
              </a:spcBef>
              <a:defRPr sz="2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</a:t>
            </a:r>
            <a:r>
              <a:rPr lang="hu-HU" sz="1400" dirty="0" smtClean="0"/>
              <a:t>13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07072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0702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95637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43292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45990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</a:t>
            </a:r>
            <a:r>
              <a:rPr lang="hu-HU" sz="1400" dirty="0" smtClean="0"/>
              <a:t>13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41255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52159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02652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A774-8BC4-4553-A351-DEBB5C944D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212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Osztófej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85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859809"/>
            <a:ext cx="7886700" cy="5317154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Lyuk-körszám és a lyuklépés: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20-as lyukkörön 10 lyuklépést </a:t>
            </a:r>
            <a:r>
              <a:rPr lang="hu-HU" dirty="0" smtClean="0"/>
              <a:t>végzünk.</a:t>
            </a:r>
          </a:p>
          <a:p>
            <a:pPr marL="0" indent="0">
              <a:buNone/>
            </a:pPr>
            <a:r>
              <a:rPr lang="hu-HU" dirty="0" smtClean="0"/>
              <a:t>Az osztóorsó helyes elfordulásához az osztótárcsa kiegészítő elfordulása szükséges.</a:t>
            </a:r>
            <a:br>
              <a:rPr lang="hu-HU" dirty="0" smtClean="0"/>
            </a:br>
            <a:r>
              <a:rPr lang="hu-HU" dirty="0" smtClean="0"/>
              <a:t>Az osztáskülönbséget váltófogaskerekekkel egyenlítjük ki.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303130"/>
              </p:ext>
            </p:extLst>
          </p:nvPr>
        </p:nvGraphicFramePr>
        <p:xfrm>
          <a:off x="2286180" y="1464110"/>
          <a:ext cx="4571640" cy="942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gyenlet" r:id="rId3" imgW="2031840" imgH="419040" progId="Equation.3">
                  <p:embed/>
                </p:oleObj>
              </mc:Choice>
              <mc:Fallback>
                <p:oleObj name="Egyenlet" r:id="rId3" imgW="2031840" imgH="419040" progId="Equation.3">
                  <p:embed/>
                  <p:pic>
                    <p:nvPicPr>
                      <p:cNvPr id="4" name="Objektum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180" y="1464110"/>
                        <a:ext cx="4571640" cy="942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33591"/>
              </p:ext>
            </p:extLst>
          </p:nvPr>
        </p:nvGraphicFramePr>
        <p:xfrm>
          <a:off x="121096" y="5023185"/>
          <a:ext cx="891540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gyenlet" r:id="rId5" imgW="3962160" imgH="393480" progId="Equation.3">
                  <p:embed/>
                </p:oleObj>
              </mc:Choice>
              <mc:Fallback>
                <p:oleObj name="Egyenlet" r:id="rId5" imgW="3962160" imgH="393480" progId="Equation.3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096" y="5023185"/>
                        <a:ext cx="8915400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0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hu-HU" b="1" i="1" dirty="0" smtClean="0">
                <a:solidFill>
                  <a:srgbClr val="FF0000"/>
                </a:solidFill>
              </a:rPr>
              <a:t>A negatív előjel azt jelenti, hogy az osztótárcsát a forgatókarral ellentétes irányba kell </a:t>
            </a:r>
            <a:r>
              <a:rPr lang="hu-HU" b="1" i="1" dirty="0" smtClean="0">
                <a:solidFill>
                  <a:srgbClr val="FF0000"/>
                </a:solidFill>
              </a:rPr>
              <a:t>forgatni!</a:t>
            </a:r>
            <a:endParaRPr lang="hu-HU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A   törtet úgy kell </a:t>
            </a:r>
            <a:r>
              <a:rPr lang="hu-HU" dirty="0" smtClean="0"/>
              <a:t>alakítani</a:t>
            </a:r>
            <a:r>
              <a:rPr lang="hu-HU" dirty="0" smtClean="0"/>
              <a:t>, hogy a számlálóba és a nevezőbe a rendelkezésre álló kerekek közül lehessen választani.</a:t>
            </a:r>
          </a:p>
          <a:p>
            <a:pPr marL="0" indent="0">
              <a:buNone/>
            </a:pPr>
            <a:r>
              <a:rPr lang="hu-HU" dirty="0" smtClean="0"/>
              <a:t>Egyszeres </a:t>
            </a:r>
            <a:r>
              <a:rPr lang="hu-HU" dirty="0"/>
              <a:t>áttételt alkalmazunk két közlő kerékkel.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6147" name="Picture 3" descr="oszto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3501008"/>
            <a:ext cx="3312368" cy="316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ktum 3"/>
          <p:cNvGraphicFramePr>
            <a:graphicFrameLocks noChangeAspect="1"/>
          </p:cNvGraphicFramePr>
          <p:nvPr>
            <p:extLst/>
          </p:nvPr>
        </p:nvGraphicFramePr>
        <p:xfrm>
          <a:off x="899592" y="4374678"/>
          <a:ext cx="40862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gyenlet" r:id="rId4" imgW="1815840" imgH="444240" progId="Equation.3">
                  <p:embed/>
                </p:oleObj>
              </mc:Choice>
              <mc:Fallback>
                <p:oleObj name="Egyenlet" r:id="rId4" imgW="1815840" imgH="444240" progId="Equation.3">
                  <p:embed/>
                  <p:pic>
                    <p:nvPicPr>
                      <p:cNvPr id="4" name="Objektum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9592" y="4374678"/>
                        <a:ext cx="4086225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6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Példa: t=69. A választott osztásszám k=70.</a:t>
            </a:r>
          </a:p>
          <a:p>
            <a:pPr marL="0" indent="0">
              <a:buNone/>
            </a:pPr>
            <a:r>
              <a:rPr lang="hu-HU" dirty="0" smtClean="0"/>
              <a:t>			     </a:t>
            </a:r>
            <a:r>
              <a:rPr lang="hu-HU" dirty="0" smtClean="0"/>
              <a:t> </a:t>
            </a:r>
            <a:r>
              <a:rPr lang="hu-HU" dirty="0"/>
              <a:t>21 –es lyukkörön 12 lyuklépés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szükséges váltókerekek. Kettős áttétellel. Az osztótárcsa forgásiránya egyezik a forgatókar forgásirányával. Közlő kerékre nincs szükség.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/>
          </p:nvPr>
        </p:nvGraphicFramePr>
        <p:xfrm>
          <a:off x="683568" y="2420888"/>
          <a:ext cx="274266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gyenlet" r:id="rId3" imgW="1218960" imgH="393480" progId="Equation.3">
                  <p:embed/>
                </p:oleObj>
              </mc:Choice>
              <mc:Fallback>
                <p:oleObj name="Egyenlet" r:id="rId3" imgW="1218960" imgH="393480" progId="Equation.3">
                  <p:embed/>
                  <p:pic>
                    <p:nvPicPr>
                      <p:cNvPr id="4" name="Objektum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2420888"/>
                        <a:ext cx="2742660" cy="88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448818"/>
              </p:ext>
            </p:extLst>
          </p:nvPr>
        </p:nvGraphicFramePr>
        <p:xfrm>
          <a:off x="206808" y="5092720"/>
          <a:ext cx="8635680" cy="88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gyenlet" r:id="rId5" imgW="4317840" imgH="444240" progId="Equation.3">
                  <p:embed/>
                </p:oleObj>
              </mc:Choice>
              <mc:Fallback>
                <p:oleObj name="Egyenlet" r:id="rId5" imgW="4317840" imgH="444240" progId="Equation.3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08" y="5092720"/>
                        <a:ext cx="8635680" cy="888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9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oszto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79" y="1700808"/>
            <a:ext cx="4341985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3" y="1700808"/>
            <a:ext cx="4166667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0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tankonyvtar.hu/hu/tartalom/tamop425/0007_12-Szerszamgepek_es_gyartorendszerek/315f345f395fc3a16272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6329042" cy="540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/>
          <p:cNvSpPr/>
          <p:nvPr/>
        </p:nvSpPr>
        <p:spPr>
          <a:xfrm>
            <a:off x="467544" y="551723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+mn-lt"/>
              </a:rPr>
              <a:t>A lyuktárcsa az osztófej házához rögzíthető. A fogantyút a lyuktárcsából kihúzva a csigaáttételen keresztül (</a:t>
            </a:r>
            <a:r>
              <a:rPr lang="hu-HU" sz="2400" dirty="0" err="1">
                <a:latin typeface="+mn-lt"/>
              </a:rPr>
              <a:t>k</a:t>
            </a:r>
            <a:r>
              <a:rPr lang="hu-HU" sz="2400" baseline="-25000" dirty="0" err="1">
                <a:latin typeface="+mn-lt"/>
              </a:rPr>
              <a:t>cs</a:t>
            </a:r>
            <a:r>
              <a:rPr lang="hu-HU" sz="2400" dirty="0">
                <a:latin typeface="+mn-lt"/>
              </a:rPr>
              <a:t>=1/40) a munkadarabot tudjuk forgatni. </a:t>
            </a:r>
          </a:p>
        </p:txBody>
      </p:sp>
    </p:spTree>
    <p:extLst>
      <p:ext uri="{BB962C8B-B14F-4D97-AF65-F5344CB8AC3E}">
        <p14:creationId xmlns:p14="http://schemas.microsoft.com/office/powerpoint/2010/main" val="29282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ankonyvtar.hu/hu/tartalom/tamop425/0007_12-Szerszamgepek_es_gyartorendszerek/315f345f31305fc3a16272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256584" cy="62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8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4294967295"/>
          </p:nvPr>
        </p:nvSpPr>
        <p:spPr>
          <a:xfrm>
            <a:off x="431540" y="332656"/>
            <a:ext cx="8280920" cy="109438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hu-HU" altLang="hu-HU" sz="2800" dirty="0" smtClean="0">
                <a:latin typeface="Times New Roman" pitchFamily="18" charset="0"/>
                <a:cs typeface="Times New Roman" pitchFamily="18" charset="0"/>
              </a:rPr>
              <a:t>A váltókerekek elrendezése különféle áttételeknél és fogásirányoknál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529" y="1312515"/>
            <a:ext cx="6390831" cy="535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4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b="1" u="sng" dirty="0"/>
              <a:t>Közvetlen osztás:</a:t>
            </a:r>
            <a:r>
              <a:rPr lang="hu-HU" dirty="0"/>
              <a:t> </a:t>
            </a:r>
            <a:r>
              <a:rPr lang="hu-HU" dirty="0" smtClean="0"/>
              <a:t>a </a:t>
            </a:r>
            <a:r>
              <a:rPr lang="hu-HU" dirty="0"/>
              <a:t>tárgyorsót vagy a befogott </a:t>
            </a:r>
            <a:r>
              <a:rPr lang="hu-HU" dirty="0" smtClean="0"/>
              <a:t>munkadarabot </a:t>
            </a:r>
            <a:r>
              <a:rPr lang="hu-HU" dirty="0"/>
              <a:t>kézzel forgatjuk a kívánt helyzetbe.</a:t>
            </a:r>
          </a:p>
          <a:p>
            <a:pPr marL="0" indent="0">
              <a:buNone/>
            </a:pPr>
            <a:r>
              <a:rPr lang="hu-HU" dirty="0"/>
              <a:t>A tárgyorsóra szerelt 60 lyukú osztógyűrű 1 lyuklépése a „t” a kívánt osztószám:</a:t>
            </a:r>
          </a:p>
          <a:p>
            <a:pPr marL="0" indent="0">
              <a:buNone/>
            </a:pPr>
            <a:r>
              <a:rPr lang="hu-HU" dirty="0"/>
              <a:t>                                          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                      </a:t>
            </a:r>
            <a:endParaRPr lang="hu-HU" dirty="0"/>
          </a:p>
          <a:p>
            <a:r>
              <a:rPr lang="hu-HU" dirty="0"/>
              <a:t>Példa: t=4 lapot kell marni egy hengerre. 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/>
          </p:nvPr>
        </p:nvGraphicFramePr>
        <p:xfrm>
          <a:off x="4283968" y="2420888"/>
          <a:ext cx="122796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gyenlet" r:id="rId3" imgW="545760" imgH="393480" progId="Equation.3">
                  <p:embed/>
                </p:oleObj>
              </mc:Choice>
              <mc:Fallback>
                <p:oleObj name="Egyenlet" r:id="rId3" imgW="545760" imgH="393480" progId="Equation.3">
                  <p:embed/>
                  <p:pic>
                    <p:nvPicPr>
                      <p:cNvPr id="4" name="Objektum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3968" y="2420888"/>
                        <a:ext cx="1227960" cy="88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2922588" y="4437112"/>
          <a:ext cx="26543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gyenlet" r:id="rId5" imgW="1180800" imgH="393480" progId="Equation.3">
                  <p:embed/>
                </p:oleObj>
              </mc:Choice>
              <mc:Fallback>
                <p:oleObj name="Egyenlet" r:id="rId5" imgW="1180800" imgH="393480" progId="Equation.3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4437112"/>
                        <a:ext cx="26543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 smtClean="0"/>
              <a:t>Egyszerű osztás: </a:t>
            </a:r>
            <a:r>
              <a:rPr lang="hu-HU" dirty="0" smtClean="0"/>
              <a:t>a tárgyorsós az osztóforgattyú-karral 1:40 áttételű csigahajtáson keresztül a kívánt szög alatt elforgatjuk.</a:t>
            </a:r>
          </a:p>
          <a:p>
            <a:pPr marL="0" indent="0">
              <a:buNone/>
            </a:pPr>
            <a:r>
              <a:rPr lang="hu-HU" dirty="0" smtClean="0"/>
              <a:t>Az osztófejhez 2 db kétoldalas osztótárcsa tartozik, a lyukkörök száma:</a:t>
            </a:r>
          </a:p>
          <a:p>
            <a:pPr marL="0" indent="0">
              <a:buNone/>
            </a:pPr>
            <a:r>
              <a:rPr lang="hu-HU" dirty="0" smtClean="0"/>
              <a:t>I. tárcsa egyik oldal: 9,</a:t>
            </a:r>
          </a:p>
          <a:p>
            <a:pPr marL="0" indent="0">
              <a:buNone/>
            </a:pPr>
            <a:r>
              <a:rPr lang="hu-HU" dirty="0" smtClean="0"/>
              <a:t>	    másik oldal 15, 16, 17, 18, 19, 20, 21</a:t>
            </a:r>
          </a:p>
          <a:p>
            <a:pPr marL="0" indent="0">
              <a:buNone/>
            </a:pPr>
            <a:r>
              <a:rPr lang="hu-HU" dirty="0" smtClean="0"/>
              <a:t>II. tárcsa egyik oldala: 23, 27, 29, 31, 33, 37, 39,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  másik oldala: 41, 43, 47, 49, 51, 53, 57.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5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vagy </a:t>
            </a: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3 osztótárcsa → 6 lyuksorral</a:t>
            </a:r>
          </a:p>
          <a:p>
            <a:pPr lvl="2">
              <a:buNone/>
            </a:pP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I. 15, 16, 17, 18, 19, 20		</a:t>
            </a:r>
          </a:p>
          <a:p>
            <a:pPr>
              <a:buNone/>
            </a:pP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		II. 21, 23, 27, 29, 31, 33		</a:t>
            </a:r>
          </a:p>
          <a:p>
            <a:pPr>
              <a:buNone/>
            </a:pP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		III. 37, 39, 41, 43, 47, 49</a:t>
            </a:r>
          </a:p>
        </p:txBody>
      </p:sp>
    </p:spTree>
    <p:extLst>
      <p:ext uri="{BB962C8B-B14F-4D97-AF65-F5344CB8AC3E}">
        <p14:creationId xmlns:p14="http://schemas.microsoft.com/office/powerpoint/2010/main" val="40833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Példa: 35 fogszámú kereket kell marni.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Azt az osztótárcsát kell választani, ami 7-nek az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egészszámú többszöröse, </a:t>
            </a:r>
            <a:r>
              <a:rPr lang="hu-HU" dirty="0" smtClean="0"/>
              <a:t>tehát           </a:t>
            </a:r>
            <a:r>
              <a:rPr lang="hu-HU" dirty="0" smtClean="0"/>
              <a:t>vagy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009713"/>
              </p:ext>
            </p:extLst>
          </p:nvPr>
        </p:nvGraphicFramePr>
        <p:xfrm>
          <a:off x="5297676" y="4441791"/>
          <a:ext cx="62856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gyenlet" r:id="rId3" imgW="279360" imgH="393480" progId="Equation.3">
                  <p:embed/>
                </p:oleObj>
              </mc:Choice>
              <mc:Fallback>
                <p:oleObj name="Egyenlet" r:id="rId3" imgW="279360" imgH="393480" progId="Equation.3">
                  <p:embed/>
                  <p:pic>
                    <p:nvPicPr>
                      <p:cNvPr id="4" name="Objektum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7676" y="4441791"/>
                        <a:ext cx="628560" cy="88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370712"/>
              </p:ext>
            </p:extLst>
          </p:nvPr>
        </p:nvGraphicFramePr>
        <p:xfrm>
          <a:off x="6858326" y="4428148"/>
          <a:ext cx="6572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gyenlet" r:id="rId5" imgW="291960" imgH="393480" progId="Equation.3">
                  <p:embed/>
                </p:oleObj>
              </mc:Choice>
              <mc:Fallback>
                <p:oleObj name="Egyenlet" r:id="rId5" imgW="291960" imgH="393480" progId="Equation.3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326" y="4428148"/>
                        <a:ext cx="65722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3053"/>
              </p:ext>
            </p:extLst>
          </p:nvPr>
        </p:nvGraphicFramePr>
        <p:xfrm>
          <a:off x="2411760" y="2409584"/>
          <a:ext cx="36576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gyenlet" r:id="rId7" imgW="1625400" imgH="393480" progId="Equation.3">
                  <p:embed/>
                </p:oleObj>
              </mc:Choice>
              <mc:Fallback>
                <p:oleObj name="Egyenlet" r:id="rId7" imgW="1625400" imgH="393480" progId="Equation.3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409584"/>
                        <a:ext cx="36576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98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b="1" u="sng" dirty="0"/>
              <a:t>Differenciál </a:t>
            </a:r>
            <a:r>
              <a:rPr lang="hu-HU" b="1" u="sng" dirty="0" smtClean="0"/>
              <a:t>osztás: </a:t>
            </a:r>
            <a:endParaRPr lang="hu-HU" u="sng" dirty="0"/>
          </a:p>
          <a:p>
            <a:pPr marL="0" indent="0">
              <a:buNone/>
            </a:pPr>
            <a:r>
              <a:rPr lang="hu-HU" dirty="0"/>
              <a:t>Az osztófejhez tartozó váltókerekek fogszámai: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Z</a:t>
            </a:r>
            <a:r>
              <a:rPr lang="hu-HU" dirty="0"/>
              <a:t>= 20, 25, 30, 35, 40, 45, 50, 55, 60, 65, 70, 80, 85, 90, 100.</a:t>
            </a:r>
          </a:p>
          <a:p>
            <a:pPr marL="0" indent="0">
              <a:buNone/>
            </a:pPr>
            <a:r>
              <a:rPr lang="hu-HU" dirty="0"/>
              <a:t>Az osztótárcsát a tárgyorsóról fogaskerék-áttételen keresztül, osztás közben elforgatjuk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u="sng" dirty="0" smtClean="0"/>
              <a:t>Példa:</a:t>
            </a:r>
            <a:endParaRPr lang="hu-HU" u="sng" dirty="0"/>
          </a:p>
          <a:p>
            <a:pPr marL="0" indent="0">
              <a:buNone/>
            </a:pPr>
            <a:r>
              <a:rPr lang="hu-HU" dirty="0" smtClean="0"/>
              <a:t>Legyen a </a:t>
            </a:r>
            <a:r>
              <a:rPr lang="hu-HU" dirty="0"/>
              <a:t>szükséges osztás t=79. </a:t>
            </a:r>
          </a:p>
          <a:p>
            <a:pPr marL="0" indent="0">
              <a:buNone/>
            </a:pPr>
            <a:r>
              <a:rPr lang="hu-HU" dirty="0"/>
              <a:t>A célszerűen választott közelítő osztásérték k=80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0E3B00A7-3447-4E96-AF00-B48763D63667}" vid="{C0F36428-8C55-4AD0-8C8E-EB397005D1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Saját</Template>
  <TotalTime>6</TotalTime>
  <Words>420</Words>
  <Application>Microsoft Office PowerPoint</Application>
  <PresentationFormat>Diavetítés a képernyőre (4:3 oldalarány)</PresentationFormat>
  <Paragraphs>44</Paragraphs>
  <Slides>13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Office-téma</vt:lpstr>
      <vt:lpstr>Egyenlet</vt:lpstr>
      <vt:lpstr>Osztófej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Osztófej</dc:title>
  <dc:creator>Csonka György</dc:creator>
  <cp:lastModifiedBy>Csonka György</cp:lastModifiedBy>
  <cp:revision>1</cp:revision>
  <dcterms:created xsi:type="dcterms:W3CDTF">2020-03-20T10:05:12Z</dcterms:created>
  <dcterms:modified xsi:type="dcterms:W3CDTF">2020-03-20T10:11:21Z</dcterms:modified>
</cp:coreProperties>
</file>